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3"/>
  </p:notesMasterIdLst>
  <p:handoutMasterIdLst>
    <p:handoutMasterId r:id="rId34"/>
  </p:handoutMasterIdLst>
  <p:sldIdLst>
    <p:sldId id="523" r:id="rId5"/>
    <p:sldId id="524" r:id="rId6"/>
    <p:sldId id="337" r:id="rId7"/>
    <p:sldId id="518" r:id="rId8"/>
    <p:sldId id="519" r:id="rId9"/>
    <p:sldId id="520" r:id="rId10"/>
    <p:sldId id="525" r:id="rId11"/>
    <p:sldId id="526" r:id="rId12"/>
    <p:sldId id="527" r:id="rId13"/>
    <p:sldId id="501" r:id="rId14"/>
    <p:sldId id="502" r:id="rId15"/>
    <p:sldId id="503" r:id="rId16"/>
    <p:sldId id="318" r:id="rId17"/>
    <p:sldId id="504" r:id="rId18"/>
    <p:sldId id="505" r:id="rId19"/>
    <p:sldId id="528" r:id="rId20"/>
    <p:sldId id="268" r:id="rId21"/>
    <p:sldId id="529" r:id="rId22"/>
    <p:sldId id="507" r:id="rId23"/>
    <p:sldId id="508" r:id="rId24"/>
    <p:sldId id="509" r:id="rId25"/>
    <p:sldId id="510" r:id="rId26"/>
    <p:sldId id="511" r:id="rId27"/>
    <p:sldId id="512" r:id="rId28"/>
    <p:sldId id="513" r:id="rId29"/>
    <p:sldId id="514" r:id="rId30"/>
    <p:sldId id="515" r:id="rId31"/>
    <p:sldId id="334" r:id="rId3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6" autoAdjust="0"/>
    <p:restoredTop sz="71742" autoAdjust="0"/>
  </p:normalViewPr>
  <p:slideViewPr>
    <p:cSldViewPr snapToGrid="0" showGuides="1">
      <p:cViewPr varScale="1">
        <p:scale>
          <a:sx n="89" d="100"/>
          <a:sy n="89" d="100"/>
        </p:scale>
        <p:origin x="1768" y="1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45 Minute Talk.  Ended in 45 minutes with just a handful of questions.</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947733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416803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921541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50690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36639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450364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539524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426052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56878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developed based on work done in creating a workflow for FLASH and is therefore the fruit of collaboration with FLASH center members.   Also informed by Iulian, who explained general concepts as well as workflows he uses as part of different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342564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Gcov</a:t>
            </a:r>
            <a:r>
              <a:rPr lang="en-US" dirty="0"/>
              <a:t> page suggests turning off optimization as we want to know if each line in the listing is called and if so how many times.  With optimization, we cannot map those counts to the lines in the listing.</a:t>
            </a:r>
          </a:p>
          <a:p>
            <a:endParaRPr lang="en-US" dirty="0"/>
          </a:p>
          <a:p>
            <a:r>
              <a:rPr lang="en-US" dirty="0"/>
              <a:t>I also find information in the </a:t>
            </a:r>
            <a:r>
              <a:rPr lang="en-US" dirty="0" err="1"/>
              <a:t>gcov</a:t>
            </a:r>
            <a:r>
              <a:rPr lang="en-US" dirty="0"/>
              <a:t> about compiling with the two flags -</a:t>
            </a:r>
            <a:r>
              <a:rPr lang="en-US" dirty="0" err="1"/>
              <a:t>fprofile</a:t>
            </a:r>
            <a:r>
              <a:rPr lang="en-US" dirty="0"/>
              <a:t>-arcs -</a:t>
            </a:r>
            <a:r>
              <a:rPr lang="en-US" dirty="0" err="1"/>
              <a:t>ftest</a:t>
            </a:r>
            <a:r>
              <a:rPr lang="en-US" dirty="0"/>
              <a:t>-coverage to generate the </a:t>
            </a:r>
            <a:r>
              <a:rPr lang="en-US" dirty="0" err="1"/>
              <a:t>gcov</a:t>
            </a:r>
            <a:r>
              <a:rPr lang="en-US" dirty="0"/>
              <a:t> output files.  --coverage is apparently a shortcut for both of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89122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evaluate test frameworks to see if you can confirm that code is erroring correctly.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6165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use a tool, we would like to know how to use it, what it can do for us, and what it cannot.</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198646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coverage by line is a great tool that gives us quick, useful results.  Can we extend the way we do code coverage to help address limitations of by–line coverage?</a:t>
            </a:r>
          </a:p>
          <a:p>
            <a:endParaRPr lang="en-US" dirty="0"/>
          </a:p>
          <a:p>
            <a:r>
              <a:rPr lang="en-US" dirty="0"/>
              <a:t>For TDD, we can say that the code is correct within the scope of the test suite.</a:t>
            </a:r>
          </a:p>
          <a:p>
            <a:endParaRPr lang="en-US" dirty="0"/>
          </a:p>
          <a:p>
            <a:r>
              <a:rPr lang="en-US" dirty="0"/>
              <a:t>A lot of code coverage in these ways could be limited by combinatorics.  Is it feasible to test every pathway?  Is if feasible to develop comprehensive tests for all code that we write?  If it possible to have a set of complete requirements such that the test suite that does requirement verification covers the code by 100%?</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18715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1080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443797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89435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19605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188A6A0D-125D-6D4A-8CB1-C9D91079BDA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641020" y="6194027"/>
            <a:ext cx="1836135" cy="498889"/>
          </a:xfrm>
          <a:prstGeom prst="rect">
            <a:avLst/>
          </a:prstGeom>
        </p:spPr>
      </p:pic>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ATPESC</a:t>
            </a:r>
            <a:r>
              <a:rPr lang="en-US" sz="1000" baseline="0" dirty="0">
                <a:solidFill>
                  <a:schemeClr val="tx1"/>
                </a:solidFill>
                <a:latin typeface="Arial" pitchFamily="34" charset="0"/>
                <a:cs typeface="Arial" pitchFamily="34" charset="0"/>
              </a:rPr>
              <a:t> 2019, July 28 </a:t>
            </a:r>
            <a:r>
              <a:rPr lang="mr-IN" sz="1000" baseline="0" dirty="0">
                <a:solidFill>
                  <a:schemeClr val="tx1"/>
                </a:solidFill>
                <a:latin typeface="Arial" pitchFamily="34" charset="0"/>
                <a:cs typeface="Arial" pitchFamily="34" charset="0"/>
              </a:rPr>
              <a:t>–</a:t>
            </a:r>
            <a:r>
              <a:rPr lang="en-US" sz="1000" baseline="0" dirty="0">
                <a:solidFill>
                  <a:schemeClr val="tx1"/>
                </a:solidFill>
                <a:latin typeface="Arial" pitchFamily="34" charset="0"/>
                <a:cs typeface="Arial" pitchFamily="34" charset="0"/>
              </a:rPr>
              <a:t> August 9, 2019</a:t>
            </a:r>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 Id="rId6" Type="http://schemas.openxmlformats.org/officeDocument/2006/relationships/hyperlink" Target="https://github.com/jrdoneal/infrastructure" TargetMode="External"/><Relationship Id="rId5" Type="http://schemas.openxmlformats.org/officeDocument/2006/relationships/hyperlink" Target="https://github.com/amklinv/morpheus" TargetMode="External"/><Relationship Id="rId4" Type="http://schemas.openxmlformats.org/officeDocument/2006/relationships/hyperlink" Target="https://github.com/jrdoneal/CI_Multiplatfor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927281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3" Type="http://schemas.openxmlformats.org/officeDocument/2006/relationships/hyperlink" Target="https://amklinv.github.io/morpheus/lcovFiles/index.html" TargetMode="External"/><Relationship Id="rId2" Type="http://schemas.openxmlformats.org/officeDocument/2006/relationships/hyperlink" Target="https://amklinv.github.io/morpheus/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rdoneal/infrastructur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amklinv/morphe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Code Coverage &amp; 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2019</a:t>
            </a:r>
          </a:p>
          <a:p>
            <a:pPr>
              <a:lnSpc>
                <a:spcPct val="100000"/>
              </a:lnSpc>
              <a:spcBef>
                <a:spcPts val="2400"/>
              </a:spcBef>
            </a:pPr>
            <a:r>
              <a:rPr lang="en-US" sz="2000" dirty="0"/>
              <a:t>Jared O’Neal</a:t>
            </a:r>
          </a:p>
          <a:p>
            <a:pPr>
              <a:lnSpc>
                <a:spcPct val="100000"/>
              </a:lnSpc>
              <a:spcBef>
                <a:spcPts val="0"/>
              </a:spcBef>
            </a:pPr>
            <a:r>
              <a:rPr lang="en-US" sz="2000" dirty="0"/>
              <a:t>Mathematics and Computer Science Division</a:t>
            </a:r>
          </a:p>
          <a:p>
            <a:pPr>
              <a:lnSpc>
                <a:spcPct val="100000"/>
              </a:lnSpc>
              <a:spcBef>
                <a:spcPts val="0"/>
              </a:spcBef>
            </a:pPr>
            <a:r>
              <a:rPr lang="en-US" sz="2000" dirty="0"/>
              <a:t>Argonne National Laboratory</a:t>
            </a:r>
          </a:p>
          <a:p>
            <a:pPr>
              <a:spcBef>
                <a:spcPts val="2400"/>
              </a:spcBef>
            </a:pPr>
            <a:r>
              <a:rPr lang="en-US" sz="2000" dirty="0"/>
              <a:t>Q Center, St. Charles, IL (USA)</a:t>
            </a:r>
            <a:br>
              <a:rPr lang="en-US" sz="2000" dirty="0"/>
            </a:br>
            <a:r>
              <a:rPr lang="en-US" sz="2000" dirty="0"/>
              <a:t>July 28 – August 9, 2019</a:t>
            </a:r>
          </a:p>
          <a:p>
            <a:pPr>
              <a:spcBef>
                <a:spcPts val="2400"/>
              </a:spcBef>
            </a:pPr>
            <a:endParaRPr lang="en-US"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40433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225209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2419213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429491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59309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a:xfrm>
            <a:off x="365760" y="1229362"/>
            <a:ext cx="11369809" cy="4047778"/>
          </a:xfrm>
        </p:spPr>
        <p:txBody>
          <a:bodyPr/>
          <a:lstStyle/>
          <a:p>
            <a:r>
              <a:rPr lang="en-US" dirty="0"/>
              <a:t>Has existed for some time and interest is growing</a:t>
            </a:r>
          </a:p>
          <a:p>
            <a:r>
              <a:rPr lang="en-US" dirty="0"/>
              <a:t>HPC community working to adapt CI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 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3977546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CI Hello World</a:t>
            </a:r>
          </a:p>
        </p:txBody>
      </p:sp>
      <p:sp>
        <p:nvSpPr>
          <p:cNvPr id="3" name="TextBox 2">
            <a:extLst>
              <a:ext uri="{FF2B5EF4-FFF2-40B4-BE49-F238E27FC236}">
                <a16:creationId xmlns:a16="http://schemas.microsoft.com/office/drawing/2014/main" id="{0D4A89BE-8C55-C847-A634-A44B6209E825}"/>
              </a:ext>
            </a:extLst>
          </p:cNvPr>
          <p:cNvSpPr txBox="1"/>
          <p:nvPr/>
        </p:nvSpPr>
        <p:spPr>
          <a:xfrm>
            <a:off x="4600099" y="1162148"/>
            <a:ext cx="7267631" cy="3113673"/>
          </a:xfrm>
          <a:prstGeom prst="rect">
            <a:avLst/>
          </a:prstGeom>
          <a:noFill/>
        </p:spPr>
        <p:txBody>
          <a:bodyPr wrap="none" lIns="118872" tIns="91440" rIns="118872" bIns="91440" rtlCol="0" anchor="ctr" anchorCtr="0">
            <a:spAutoFit/>
          </a:bodyPr>
          <a:lstStyle/>
          <a:p>
            <a:pPr>
              <a:spcBef>
                <a:spcPts val="800"/>
              </a:spcBef>
            </a:pPr>
            <a:r>
              <a:rPr lang="en-US" b="1" dirty="0">
                <a:solidFill>
                  <a:schemeClr val="bg1"/>
                </a:solidFill>
              </a:rPr>
              <a:t>Simplest CI example</a:t>
            </a:r>
          </a:p>
          <a:p>
            <a:pPr lvl="1">
              <a:spcBef>
                <a:spcPts val="200"/>
              </a:spcBef>
            </a:pPr>
            <a:r>
              <a:rPr lang="en-US" dirty="0">
                <a:solidFill>
                  <a:schemeClr val="bg1"/>
                </a:solidFill>
                <a:hlinkClick r:id="rId2">
                  <a:extLst>
                    <a:ext uri="{A12FA001-AC4F-418D-AE19-62706E023703}">
                      <ahyp:hlinkClr xmlns:ahyp="http://schemas.microsoft.com/office/drawing/2018/hyperlinkcolor" val="tx"/>
                    </a:ext>
                  </a:extLst>
                </a:hlinkClick>
              </a:rPr>
              <a:t>https://github.com/jrdoneal/CI_HelloWorld</a:t>
            </a:r>
            <a:endParaRPr lang="en-US" dirty="0">
              <a:solidFill>
                <a:schemeClr val="bg1"/>
              </a:solidFill>
            </a:endParaRPr>
          </a:p>
          <a:p>
            <a:pPr lvl="1">
              <a:spcBef>
                <a:spcPts val="200"/>
              </a:spcBef>
            </a:pPr>
            <a:r>
              <a:rPr lang="en-US" dirty="0">
                <a:solidFill>
                  <a:schemeClr val="bg1"/>
                </a:solidFill>
                <a:hlinkClick r:id="rId3">
                  <a:extLst>
                    <a:ext uri="{A12FA001-AC4F-418D-AE19-62706E023703}">
                      <ahyp:hlinkClr xmlns:ahyp="http://schemas.microsoft.com/office/drawing/2018/hyperlinkcolor" val="tx"/>
                    </a:ext>
                  </a:extLst>
                </a:hlinkClick>
              </a:rPr>
              <a:t>https://travis-ci.org/jrdoneal/CI_HelloWorld</a:t>
            </a:r>
            <a:endParaRPr lang="en-US" dirty="0">
              <a:solidFill>
                <a:schemeClr val="bg1"/>
              </a:solidFill>
            </a:endParaRPr>
          </a:p>
          <a:p>
            <a:pPr>
              <a:spcBef>
                <a:spcPts val="800"/>
              </a:spcBef>
            </a:pPr>
            <a:r>
              <a:rPr lang="en-US" b="1" dirty="0">
                <a:solidFill>
                  <a:schemeClr val="bg1"/>
                </a:solidFill>
              </a:rPr>
              <a:t>CI example w/ multiple platforms and specific compiler versions</a:t>
            </a:r>
          </a:p>
          <a:p>
            <a:pPr lvl="1">
              <a:spcBef>
                <a:spcPts val="200"/>
              </a:spcBef>
            </a:pPr>
            <a:r>
              <a:rPr lang="en-US" dirty="0">
                <a:solidFill>
                  <a:schemeClr val="bg1"/>
                </a:solidFill>
                <a:hlinkClick r:id="rId4">
                  <a:extLst>
                    <a:ext uri="{A12FA001-AC4F-418D-AE19-62706E023703}">
                      <ahyp:hlinkClr xmlns:ahyp="http://schemas.microsoft.com/office/drawing/2018/hyperlinkcolor" val="tx"/>
                    </a:ext>
                  </a:extLst>
                </a:hlinkClick>
              </a:rPr>
              <a:t>https://github.com/jrdoneal/CI_Multiplatform</a:t>
            </a:r>
            <a:endParaRPr lang="en-US" dirty="0">
              <a:solidFill>
                <a:schemeClr val="bg1"/>
              </a:solidFill>
            </a:endParaRPr>
          </a:p>
          <a:p>
            <a:pPr>
              <a:spcBef>
                <a:spcPts val="800"/>
              </a:spcBef>
            </a:pPr>
            <a:r>
              <a:rPr lang="en-US" b="1" dirty="0">
                <a:solidFill>
                  <a:schemeClr val="bg1"/>
                </a:solidFill>
              </a:rPr>
              <a:t>Code coverage, testing and CI tutorial (C++)</a:t>
            </a:r>
          </a:p>
          <a:p>
            <a:pPr lvl="1">
              <a:spcBef>
                <a:spcPts val="200"/>
              </a:spcBef>
            </a:pPr>
            <a:r>
              <a:rPr lang="en-US" dirty="0">
                <a:solidFill>
                  <a:schemeClr val="bg1"/>
                </a:solidFill>
                <a:hlinkClick r:id="rId5">
                  <a:extLst>
                    <a:ext uri="{A12FA001-AC4F-418D-AE19-62706E023703}">
                      <ahyp:hlinkClr xmlns:ahyp="http://schemas.microsoft.com/office/drawing/2018/hyperlinkcolor" val="tx"/>
                    </a:ext>
                  </a:extLst>
                </a:hlinkClick>
              </a:rPr>
              <a:t>https://github.com/amklinv/morpheus</a:t>
            </a:r>
            <a:endParaRPr lang="en-US" dirty="0">
              <a:solidFill>
                <a:schemeClr val="bg1"/>
              </a:solidFill>
            </a:endParaRPr>
          </a:p>
          <a:p>
            <a:pPr>
              <a:spcBef>
                <a:spcPts val="800"/>
              </a:spcBef>
            </a:pPr>
            <a:r>
              <a:rPr lang="en-US" b="1" dirty="0">
                <a:solidFill>
                  <a:schemeClr val="bg1"/>
                </a:solidFill>
              </a:rPr>
              <a:t>Code coverage, testing, and CI example (Fortran, C++)</a:t>
            </a:r>
          </a:p>
          <a:p>
            <a:pPr lvl="1">
              <a:spcBef>
                <a:spcPts val="200"/>
              </a:spcBef>
            </a:pPr>
            <a:r>
              <a:rPr lang="en-US" dirty="0">
                <a:solidFill>
                  <a:schemeClr val="bg1"/>
                </a:solidFill>
                <a:hlinkClick r:id="rId6">
                  <a:extLst>
                    <a:ext uri="{A12FA001-AC4F-418D-AE19-62706E023703}">
                      <ahyp:hlinkClr xmlns:ahyp="http://schemas.microsoft.com/office/drawing/2018/hyperlinkcolor" val="tx"/>
                    </a:ext>
                  </a:extLst>
                </a:hlinkClick>
              </a:rPr>
              <a:t>https://github.com/jrdoneal/infrastructure</a:t>
            </a:r>
            <a:endParaRPr lang="en-US" dirty="0">
              <a:solidFill>
                <a:schemeClr val="bg1"/>
              </a:solidFill>
            </a:endParaRPr>
          </a:p>
        </p:txBody>
      </p:sp>
    </p:spTree>
    <p:extLst>
      <p:ext uri="{BB962C8B-B14F-4D97-AF65-F5344CB8AC3E}">
        <p14:creationId xmlns:p14="http://schemas.microsoft.com/office/powerpoint/2010/main" val="3539477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10" name="Content Placeholder 3">
            <a:extLst>
              <a:ext uri="{FF2B5EF4-FFF2-40B4-BE49-F238E27FC236}">
                <a16:creationId xmlns:a16="http://schemas.microsoft.com/office/drawing/2014/main" id="{851440F5-3029-B144-91B0-3DE5BB5EB763}"/>
              </a:ext>
            </a:extLst>
          </p:cNvPr>
          <p:cNvGraphicFramePr>
            <a:graphicFrameLocks/>
          </p:cNvGraphicFramePr>
          <p:nvPr>
            <p:extLst>
              <p:ext uri="{D42A27DB-BD31-4B8C-83A1-F6EECF244321}">
                <p14:modId xmlns:p14="http://schemas.microsoft.com/office/powerpoint/2010/main" val="3368718275"/>
              </p:ext>
            </p:extLst>
          </p:nvPr>
        </p:nvGraphicFramePr>
        <p:xfrm>
          <a:off x="532129" y="1113891"/>
          <a:ext cx="11157544" cy="4413429"/>
        </p:xfrm>
        <a:graphic>
          <a:graphicData uri="http://schemas.openxmlformats.org/drawingml/2006/table">
            <a:tbl>
              <a:tblPr firstRow="1" bandRow="1">
                <a:tableStyleId>{5C22544A-7EE6-4342-B048-85BDC9FD1C3A}</a:tableStyleId>
              </a:tblPr>
              <a:tblGrid>
                <a:gridCol w="1889395">
                  <a:extLst>
                    <a:ext uri="{9D8B030D-6E8A-4147-A177-3AD203B41FA5}">
                      <a16:colId xmlns:a16="http://schemas.microsoft.com/office/drawing/2014/main" val="3446576009"/>
                    </a:ext>
                  </a:extLst>
                </a:gridCol>
                <a:gridCol w="927410">
                  <a:extLst>
                    <a:ext uri="{9D8B030D-6E8A-4147-A177-3AD203B41FA5}">
                      <a16:colId xmlns:a16="http://schemas.microsoft.com/office/drawing/2014/main" val="339314737"/>
                    </a:ext>
                  </a:extLst>
                </a:gridCol>
                <a:gridCol w="5500985">
                  <a:extLst>
                    <a:ext uri="{9D8B030D-6E8A-4147-A177-3AD203B41FA5}">
                      <a16:colId xmlns:a16="http://schemas.microsoft.com/office/drawing/2014/main" val="1263998808"/>
                    </a:ext>
                  </a:extLst>
                </a:gridCol>
                <a:gridCol w="2839754">
                  <a:extLst>
                    <a:ext uri="{9D8B030D-6E8A-4147-A177-3AD203B41FA5}">
                      <a16:colId xmlns:a16="http://schemas.microsoft.com/office/drawing/2014/main" val="4097899022"/>
                    </a:ext>
                  </a:extLst>
                </a:gridCol>
              </a:tblGrid>
              <a:tr h="370743">
                <a:tc>
                  <a:txBody>
                    <a:bodyPr/>
                    <a:lstStyle/>
                    <a:p>
                      <a:pPr algn="l">
                        <a:lnSpc>
                          <a:spcPct val="100000"/>
                        </a:lnSpc>
                      </a:pPr>
                      <a:r>
                        <a:rPr lang="en-US" sz="1600" dirty="0"/>
                        <a:t>Time</a:t>
                      </a:r>
                    </a:p>
                  </a:txBody>
                  <a:tcPr marL="91416" marR="91416" marT="45708" marB="45708"/>
                </a:tc>
                <a:tc>
                  <a:txBody>
                    <a:bodyPr/>
                    <a:lstStyle/>
                    <a:p>
                      <a:pPr>
                        <a:lnSpc>
                          <a:spcPct val="100000"/>
                        </a:lnSpc>
                      </a:pPr>
                      <a:r>
                        <a:rPr lang="en-US" sz="1600" dirty="0"/>
                        <a:t>Module</a:t>
                      </a:r>
                    </a:p>
                  </a:txBody>
                  <a:tcPr marL="91416" marR="91416" marT="45708" marB="45708"/>
                </a:tc>
                <a:tc>
                  <a:txBody>
                    <a:bodyPr/>
                    <a:lstStyle/>
                    <a:p>
                      <a:pPr>
                        <a:lnSpc>
                          <a:spcPct val="100000"/>
                        </a:lnSpc>
                      </a:pPr>
                      <a:r>
                        <a:rPr lang="en-US" sz="1600" dirty="0"/>
                        <a:t>Topic</a:t>
                      </a:r>
                    </a:p>
                  </a:txBody>
                  <a:tcPr marL="91416" marR="91416" marT="45708" marB="45708"/>
                </a:tc>
                <a:tc>
                  <a:txBody>
                    <a:bodyPr/>
                    <a:lstStyle/>
                    <a:p>
                      <a:pPr>
                        <a:lnSpc>
                          <a:spcPct val="100000"/>
                        </a:lnSpc>
                      </a:pPr>
                      <a:r>
                        <a:rPr lang="en-US" sz="1600" dirty="0"/>
                        <a:t>Speaker</a:t>
                      </a:r>
                    </a:p>
                  </a:txBody>
                  <a:tcPr marL="91416" marR="91416" marT="45708" marB="45708"/>
                </a:tc>
                <a:extLst>
                  <a:ext uri="{0D108BD9-81ED-4DB2-BD59-A6C34878D82A}">
                    <a16:rowId xmlns:a16="http://schemas.microsoft.com/office/drawing/2014/main" val="3602420430"/>
                  </a:ext>
                </a:extLst>
              </a:tr>
              <a:tr h="370743">
                <a:tc>
                  <a:txBody>
                    <a:bodyPr/>
                    <a:lstStyle/>
                    <a:p>
                      <a:pPr algn="l">
                        <a:lnSpc>
                          <a:spcPct val="100000"/>
                        </a:lnSpc>
                      </a:pPr>
                      <a:r>
                        <a:rPr lang="en-US" sz="1600" dirty="0"/>
                        <a:t>9:30am-10:15am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Objectives, Motivation, &amp; Overview</a:t>
                      </a:r>
                      <a:endParaRPr lang="en-US" sz="1600" dirty="0"/>
                    </a:p>
                  </a:txBody>
                  <a:tcPr marL="91416" marR="91416" marT="45708" marB="45708"/>
                </a:tc>
                <a:tc>
                  <a:txBody>
                    <a:bodyPr/>
                    <a:lstStyle/>
                    <a:p>
                      <a:pPr>
                        <a:lnSpc>
                          <a:spcPct val="100000"/>
                        </a:lnSpc>
                      </a:pPr>
                      <a:r>
                        <a:rPr lang="en-US" sz="1600" i="0" dirty="0"/>
                        <a:t>Katherine Riley, ANL</a:t>
                      </a:r>
                    </a:p>
                  </a:txBody>
                  <a:tcPr marL="91416" marR="91416" marT="45708" marB="45708"/>
                </a:tc>
                <a:extLst>
                  <a:ext uri="{0D108BD9-81ED-4DB2-BD59-A6C34878D82A}">
                    <a16:rowId xmlns:a16="http://schemas.microsoft.com/office/drawing/2014/main" val="18592124"/>
                  </a:ext>
                </a:extLst>
              </a:tr>
              <a:tr h="370743">
                <a:tc>
                  <a:txBody>
                    <a:bodyPr/>
                    <a:lstStyle/>
                    <a:p>
                      <a:pPr algn="l">
                        <a:lnSpc>
                          <a:spcPct val="100000"/>
                        </a:lnSpc>
                      </a:pPr>
                      <a:r>
                        <a:rPr lang="en-US" sz="1600" i="1" dirty="0">
                          <a:solidFill>
                            <a:schemeClr val="tx2"/>
                          </a:solidFill>
                        </a:rPr>
                        <a:t>10:15am-10:45am</a:t>
                      </a:r>
                    </a:p>
                  </a:txBody>
                  <a:tcPr marL="91416" marR="91416" marT="45708" marB="45708"/>
                </a:tc>
                <a:tc>
                  <a:txBody>
                    <a:bodyPr/>
                    <a:lstStyle/>
                    <a:p>
                      <a:pPr>
                        <a:lnSpc>
                          <a:spcPct val="100000"/>
                        </a:lnSpc>
                      </a:pPr>
                      <a:endParaRPr lang="en-US" sz="1600" dirty="0"/>
                    </a:p>
                  </a:txBody>
                  <a:tcPr marL="91416" marR="91416" marT="45708" marB="45708"/>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dirty="0"/>
                    </a:p>
                  </a:txBody>
                  <a:tcPr marL="91416" marR="91416" marT="45708" marB="45708"/>
                </a:tc>
                <a:tc>
                  <a:txBody>
                    <a:bodyPr/>
                    <a:lstStyle/>
                    <a:p>
                      <a:pPr>
                        <a:lnSpc>
                          <a:spcPct val="100000"/>
                        </a:lnSpc>
                      </a:pPr>
                      <a:endParaRPr lang="en-US" sz="1600" i="0" dirty="0"/>
                    </a:p>
                  </a:txBody>
                  <a:tcPr marL="91416" marR="91416" marT="45708" marB="45708"/>
                </a:tc>
                <a:extLst>
                  <a:ext uri="{0D108BD9-81ED-4DB2-BD59-A6C34878D82A}">
                    <a16:rowId xmlns:a16="http://schemas.microsoft.com/office/drawing/2014/main" val="2417511484"/>
                  </a:ext>
                </a:extLst>
              </a:tr>
              <a:tr h="234209">
                <a:tc>
                  <a:txBody>
                    <a:bodyPr/>
                    <a:lstStyle/>
                    <a:p>
                      <a:pPr algn="l">
                        <a:lnSpc>
                          <a:spcPct val="100000"/>
                        </a:lnSpc>
                      </a:pPr>
                      <a:r>
                        <a:rPr lang="en-US" sz="1600" dirty="0"/>
                        <a:t>10:45am-11:30am</a:t>
                      </a:r>
                    </a:p>
                  </a:txBody>
                  <a:tcPr marL="91416" marR="91416" marT="45708" marB="45708"/>
                </a:tc>
                <a:tc>
                  <a:txBody>
                    <a:bodyPr/>
                    <a:lstStyle/>
                    <a:p>
                      <a:pPr>
                        <a:lnSpc>
                          <a:spcPct val="100000"/>
                        </a:lnSpc>
                      </a:pPr>
                      <a:r>
                        <a:rPr lang="en-US" sz="1600" dirty="0"/>
                        <a:t>02</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Requirements &amp; Test-Driven Development</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2325667943"/>
                  </a:ext>
                </a:extLst>
              </a:tr>
              <a:tr h="370743">
                <a:tc>
                  <a:txBody>
                    <a:bodyPr/>
                    <a:lstStyle/>
                    <a:p>
                      <a:pPr algn="l">
                        <a:lnSpc>
                          <a:spcPct val="100000"/>
                        </a:lnSpc>
                      </a:pPr>
                      <a:r>
                        <a:rPr lang="en-US" sz="1600" dirty="0"/>
                        <a:t>11:30am-12:30pm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03</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Software Design &amp; Testing</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105160419"/>
                  </a:ext>
                </a:extLst>
              </a:tr>
              <a:tr h="370743">
                <a:tc>
                  <a:txBody>
                    <a:bodyPr/>
                    <a:lstStyle/>
                    <a:p>
                      <a:pPr algn="l">
                        <a:lnSpc>
                          <a:spcPct val="100000"/>
                        </a:lnSpc>
                      </a:pPr>
                      <a:r>
                        <a:rPr lang="en-US" sz="1600" i="1" dirty="0">
                          <a:solidFill>
                            <a:schemeClr val="tx2"/>
                          </a:solidFill>
                        </a:rPr>
                        <a:t>12:30pm-1:30pm</a:t>
                      </a:r>
                    </a:p>
                  </a:txBody>
                  <a:tcPr marL="91416" marR="91416" marT="45708" marB="45708"/>
                </a:tc>
                <a:tc>
                  <a:txBody>
                    <a:bodyPr/>
                    <a:lstStyle/>
                    <a:p>
                      <a:pPr>
                        <a:lnSpc>
                          <a:spcPct val="100000"/>
                        </a:lnSpc>
                      </a:pP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kern="1200" dirty="0">
                          <a:solidFill>
                            <a:schemeClr val="tx2"/>
                          </a:solidFill>
                          <a:effectLst/>
                          <a:latin typeface="+mn-lt"/>
                          <a:ea typeface="+mn-ea"/>
                          <a:cs typeface="+mn-cs"/>
                        </a:rPr>
                        <a:t>Lunch</a:t>
                      </a:r>
                      <a:endParaRPr lang="en-US" sz="1600" dirty="0"/>
                    </a:p>
                  </a:txBody>
                  <a:tcPr marL="91416" marR="91416" marT="45708" marB="45708"/>
                </a:tc>
                <a:tc>
                  <a:txBody>
                    <a:bodyPr/>
                    <a:lstStyle/>
                    <a:p>
                      <a:pPr>
                        <a:lnSpc>
                          <a:spcPct val="100000"/>
                        </a:lnSpc>
                      </a:pPr>
                      <a:endParaRPr lang="en-US" sz="1600" i="0" dirty="0"/>
                    </a:p>
                  </a:txBody>
                  <a:tcPr marL="91416" marR="91416" marT="45708" marB="45708"/>
                </a:tc>
                <a:extLst>
                  <a:ext uri="{0D108BD9-81ED-4DB2-BD59-A6C34878D82A}">
                    <a16:rowId xmlns:a16="http://schemas.microsoft.com/office/drawing/2014/main" val="3991164013"/>
                  </a:ext>
                </a:extLst>
              </a:tr>
              <a:tr h="370743">
                <a:tc>
                  <a:txBody>
                    <a:bodyPr/>
                    <a:lstStyle/>
                    <a:p>
                      <a:pPr algn="l">
                        <a:lnSpc>
                          <a:spcPct val="100000"/>
                        </a:lnSpc>
                      </a:pPr>
                      <a:r>
                        <a:rPr lang="en-US" sz="1600" dirty="0"/>
                        <a:t>1:30pm-2:15pm</a:t>
                      </a:r>
                    </a:p>
                  </a:txBody>
                  <a:tcPr marL="91416" marR="91416" marT="45708" marB="45708"/>
                </a:tc>
                <a:tc>
                  <a:txBody>
                    <a:bodyPr/>
                    <a:lstStyle/>
                    <a:p>
                      <a:pPr>
                        <a:lnSpc>
                          <a:spcPct val="100000"/>
                        </a:lnSpc>
                      </a:pPr>
                      <a:r>
                        <a:rPr lang="en-US" sz="1600" dirty="0"/>
                        <a:t>04</a:t>
                      </a:r>
                    </a:p>
                  </a:txBody>
                  <a:tcPr marL="91416" marR="91416" marT="45708" marB="45708"/>
                </a:tc>
                <a:tc>
                  <a:txBody>
                    <a:bodyPr/>
                    <a:lstStyle/>
                    <a:p>
                      <a:pPr>
                        <a:lnSpc>
                          <a:spcPct val="100000"/>
                        </a:lnSpc>
                      </a:pPr>
                      <a:r>
                        <a:rPr lang="en-US" sz="1600" dirty="0"/>
                        <a:t>Licensing</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t>
                      </a:r>
                      <a:r>
                        <a:rPr lang="en-US" sz="1600" b="0" i="0" u="none" strike="noStrike" kern="1200" dirty="0">
                          <a:solidFill>
                            <a:schemeClr val="dk1"/>
                          </a:solidFill>
                          <a:effectLst/>
                          <a:latin typeface="+mn-lt"/>
                          <a:ea typeface="+mn-ea"/>
                          <a:cs typeface="+mn-cs"/>
                        </a:rPr>
                        <a:t>ames </a:t>
                      </a:r>
                      <a:r>
                        <a:rPr lang="en-US" sz="1600" b="0" i="0" u="none" strike="noStrike" kern="1200" dirty="0" err="1">
                          <a:solidFill>
                            <a:schemeClr val="dk1"/>
                          </a:solidFill>
                          <a:effectLst/>
                          <a:latin typeface="+mn-lt"/>
                          <a:ea typeface="+mn-ea"/>
                          <a:cs typeface="+mn-cs"/>
                        </a:rPr>
                        <a:t>Willenbring</a:t>
                      </a:r>
                      <a:r>
                        <a:rPr lang="en-US" sz="1600" i="0" dirty="0"/>
                        <a:t>, SNL</a:t>
                      </a:r>
                    </a:p>
                  </a:txBody>
                  <a:tcPr marL="91416" marR="91416" marT="45708" marB="45708"/>
                </a:tc>
                <a:extLst>
                  <a:ext uri="{0D108BD9-81ED-4DB2-BD59-A6C34878D82A}">
                    <a16:rowId xmlns:a16="http://schemas.microsoft.com/office/drawing/2014/main" val="910718610"/>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2:15pm-3:15pm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05</a:t>
                      </a:r>
                    </a:p>
                  </a:txBody>
                  <a:tcPr marL="91416" marR="91416" marT="45708" marB="45708"/>
                </a:tc>
                <a:tc>
                  <a:txBody>
                    <a:bodyPr/>
                    <a:lstStyle/>
                    <a:p>
                      <a:pPr>
                        <a:lnSpc>
                          <a:spcPct val="100000"/>
                        </a:lnSpc>
                      </a:pPr>
                      <a:r>
                        <a:rPr lang="en-US" sz="1600" b="0" i="0" u="none" strike="noStrike" kern="1200" dirty="0">
                          <a:solidFill>
                            <a:schemeClr val="dk1"/>
                          </a:solidFill>
                          <a:effectLst/>
                          <a:latin typeface="+mn-lt"/>
                          <a:ea typeface="+mn-ea"/>
                          <a:cs typeface="+mn-cs"/>
                        </a:rPr>
                        <a:t>Agile Methodologies &amp; </a:t>
                      </a:r>
                      <a:r>
                        <a:rPr lang="en-US" sz="1600" b="0" i="0" u="none" strike="noStrike" kern="1200">
                          <a:solidFill>
                            <a:schemeClr val="dk1"/>
                          </a:solidFill>
                          <a:effectLst/>
                          <a:latin typeface="+mn-lt"/>
                          <a:ea typeface="+mn-ea"/>
                          <a:cs typeface="+mn-cs"/>
                        </a:rPr>
                        <a:t>Useful GitHub </a:t>
                      </a:r>
                      <a:r>
                        <a:rPr lang="en-US" sz="1600" b="0" i="0" u="none" strike="noStrike" kern="1200" dirty="0">
                          <a:solidFill>
                            <a:schemeClr val="dk1"/>
                          </a:solidFill>
                          <a:effectLst/>
                          <a:latin typeface="+mn-lt"/>
                          <a:ea typeface="+mn-ea"/>
                          <a:cs typeface="+mn-cs"/>
                        </a:rPr>
                        <a:t>Tools </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t>
                      </a:r>
                      <a:r>
                        <a:rPr lang="en-US" sz="1600" b="0" i="0" u="none" strike="noStrike" kern="1200" dirty="0">
                          <a:solidFill>
                            <a:schemeClr val="dk1"/>
                          </a:solidFill>
                          <a:effectLst/>
                          <a:latin typeface="+mn-lt"/>
                          <a:ea typeface="+mn-ea"/>
                          <a:cs typeface="+mn-cs"/>
                        </a:rPr>
                        <a:t>ames </a:t>
                      </a:r>
                      <a:r>
                        <a:rPr lang="en-US" sz="1600" b="0" i="0" u="none" strike="noStrike" kern="1200" dirty="0" err="1">
                          <a:solidFill>
                            <a:schemeClr val="dk1"/>
                          </a:solidFill>
                          <a:effectLst/>
                          <a:latin typeface="+mn-lt"/>
                          <a:ea typeface="+mn-ea"/>
                          <a:cs typeface="+mn-cs"/>
                        </a:rPr>
                        <a:t>Willenbring</a:t>
                      </a:r>
                      <a:r>
                        <a:rPr lang="en-US" sz="1600" i="0" dirty="0"/>
                        <a:t>, SNL</a:t>
                      </a:r>
                    </a:p>
                  </a:txBody>
                  <a:tcPr marL="91416" marR="91416" marT="45708" marB="45708"/>
                </a:tc>
                <a:extLst>
                  <a:ext uri="{0D108BD9-81ED-4DB2-BD59-A6C34878D82A}">
                    <a16:rowId xmlns:a16="http://schemas.microsoft.com/office/drawing/2014/main" val="1852754556"/>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3:15pm-3:45pm</a:t>
                      </a:r>
                    </a:p>
                  </a:txBody>
                  <a:tcPr marL="91416" marR="91416" marT="45708" marB="45708"/>
                </a:tc>
                <a:tc>
                  <a:txBody>
                    <a:bodyPr/>
                    <a:lstStyle/>
                    <a:p>
                      <a:pPr>
                        <a:lnSpc>
                          <a:spcPct val="100000"/>
                        </a:lnSpc>
                      </a:pP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kern="1200" dirty="0">
                          <a:solidFill>
                            <a:schemeClr val="tx2"/>
                          </a:solidFill>
                          <a:effectLst/>
                          <a:latin typeface="+mn-lt"/>
                          <a:ea typeface="+mn-ea"/>
                          <a:cs typeface="+mn-cs"/>
                        </a:rPr>
                        <a:t>Break</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p>
                  </a:txBody>
                  <a:tcPr marL="91416" marR="91416" marT="45708" marB="45708"/>
                </a:tc>
                <a:extLst>
                  <a:ext uri="{0D108BD9-81ED-4DB2-BD59-A6C34878D82A}">
                    <a16:rowId xmlns:a16="http://schemas.microsoft.com/office/drawing/2014/main" val="2601761536"/>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3:45pm-4:15pm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06</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Git Workflows</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4267546745"/>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4:15pm-4:55pm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07</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Code Coverage &amp; Continuous Integration</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1889698141"/>
                  </a:ext>
                </a:extLst>
              </a:tr>
              <a:tr h="3707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4:55pm-5:30pm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08</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Software Refactoring &amp; Documentation</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448740095"/>
                  </a:ext>
                </a:extLst>
              </a:tr>
            </a:tbl>
          </a:graphicData>
        </a:graphic>
      </p:graphicFrame>
      <p:grpSp>
        <p:nvGrpSpPr>
          <p:cNvPr id="5" name="Group 4">
            <a:extLst>
              <a:ext uri="{FF2B5EF4-FFF2-40B4-BE49-F238E27FC236}">
                <a16:creationId xmlns:a16="http://schemas.microsoft.com/office/drawing/2014/main" id="{27DF7147-C568-654C-A2DA-945B337E2174}"/>
              </a:ext>
            </a:extLst>
          </p:cNvPr>
          <p:cNvGrpSpPr/>
          <p:nvPr/>
        </p:nvGrpSpPr>
        <p:grpSpPr>
          <a:xfrm>
            <a:off x="74950" y="4948663"/>
            <a:ext cx="12029799" cy="390939"/>
            <a:chOff x="79513" y="1653208"/>
            <a:chExt cx="12029799" cy="390939"/>
          </a:xfrm>
        </p:grpSpPr>
        <p:cxnSp>
          <p:nvCxnSpPr>
            <p:cNvPr id="6" name="Straight Connector 5">
              <a:extLst>
                <a:ext uri="{FF2B5EF4-FFF2-40B4-BE49-F238E27FC236}">
                  <a16:creationId xmlns:a16="http://schemas.microsoft.com/office/drawing/2014/main" id="{D25E6C35-9C37-5E4B-A84E-127B5CE00F4D}"/>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F99ED02A-465F-FA45-AC6D-342F3DAE1B35}"/>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FF70E035-246D-6046-9559-1E1FADFC19E0}"/>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759718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CI Hello World – Backup Slides</a:t>
            </a:r>
          </a:p>
        </p:txBody>
      </p:sp>
    </p:spTree>
    <p:extLst>
      <p:ext uri="{BB962C8B-B14F-4D97-AF65-F5344CB8AC3E}">
        <p14:creationId xmlns:p14="http://schemas.microsoft.com/office/powerpoint/2010/main" val="2455762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76780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898F-1179-C740-A239-DBCF26A5C6C1}"/>
              </a:ext>
            </a:extLst>
          </p:cNvPr>
          <p:cNvSpPr>
            <a:spLocks noGrp="1"/>
          </p:cNvSpPr>
          <p:nvPr>
            <p:ph type="title"/>
          </p:nvPr>
        </p:nvSpPr>
        <p:spPr/>
        <p:txBody>
          <a:bodyPr/>
          <a:lstStyle/>
          <a:p>
            <a:r>
              <a:rPr lang="en-US" dirty="0"/>
              <a:t>License, citation, and acknowledgments </a:t>
            </a:r>
            <a:br>
              <a:rPr lang="en-US" dirty="0"/>
            </a:br>
            <a:endParaRPr lang="en-US" dirty="0"/>
          </a:p>
        </p:txBody>
      </p:sp>
      <p:sp>
        <p:nvSpPr>
          <p:cNvPr id="3" name="Content Placeholder 2">
            <a:extLst>
              <a:ext uri="{FF2B5EF4-FFF2-40B4-BE49-F238E27FC236}">
                <a16:creationId xmlns:a16="http://schemas.microsoft.com/office/drawing/2014/main" id="{899DF1E5-FC39-CE4E-A2E6-59F9E7FB5C49}"/>
              </a:ext>
            </a:extLst>
          </p:cNvPr>
          <p:cNvSpPr>
            <a:spLocks noGrp="1"/>
          </p:cNvSpPr>
          <p:nvPr>
            <p:ph idx="1"/>
          </p:nvPr>
        </p:nvSpPr>
        <p:spPr>
          <a:xfrm>
            <a:off x="368424" y="1403730"/>
            <a:ext cx="11369809" cy="4047778"/>
          </a:xfrm>
        </p:spPr>
        <p:txBody>
          <a:bodyPr/>
          <a:lstStyle/>
          <a:p>
            <a:pPr marL="0" indent="0">
              <a:buNone/>
            </a:pPr>
            <a:r>
              <a:rPr lang="en-US" b="1" dirty="0"/>
              <a:t>License and Citation</a:t>
            </a:r>
          </a:p>
          <a:p>
            <a:r>
              <a:rPr lang="en-US" sz="1800" dirty="0"/>
              <a:t>This work is licensed under a </a:t>
            </a:r>
            <a:r>
              <a:rPr lang="en-US" sz="1800" dirty="0">
                <a:hlinkClick r:id="rId3"/>
              </a:rPr>
              <a:t>Creative Commons Attribution 4.0 International License</a:t>
            </a:r>
            <a:r>
              <a:rPr lang="en-US" sz="1800" dirty="0"/>
              <a:t> (CC BY 4.0).</a:t>
            </a:r>
          </a:p>
          <a:p>
            <a:r>
              <a:rPr lang="en-US" sz="1800" dirty="0"/>
              <a:t>Requested citation: Jared O’Neal, Code Coverage &amp; Continuous Integration, in Better Scientific Software Tutorial, Argonne Training Program on Extreme-Scale Computing (ATPESC), St. Charles, IL, 2019. DOI</a:t>
            </a:r>
            <a:r>
              <a:rPr lang="en-US" sz="1800"/>
              <a:t>: </a:t>
            </a:r>
            <a:r>
              <a:rPr lang="en-US" sz="1800">
                <a:hlinkClick r:id="rId4"/>
              </a:rPr>
              <a:t>10.6084/m9.figshare.9272813</a:t>
            </a:r>
            <a:r>
              <a:rPr lang="en-US" sz="1800"/>
              <a:t>.</a:t>
            </a:r>
            <a:endParaRPr lang="en-US" sz="1800" dirty="0"/>
          </a:p>
          <a:p>
            <a:pPr marL="0" indent="0">
              <a:buNone/>
            </a:pPr>
            <a:r>
              <a:rPr lang="en-US" b="1" dirty="0"/>
              <a:t>Acknowledgements </a:t>
            </a:r>
            <a:endParaRPr lang="en-US" dirty="0"/>
          </a:p>
          <a:p>
            <a:r>
              <a:rPr lang="en-US" sz="1800" dirty="0"/>
              <a:t>This work was supported by the U.S. Department of Energy Office of Science, Office of Advanced Scientific Computing Research (ASCR), and by the </a:t>
            </a:r>
            <a:r>
              <a:rPr lang="en-US" sz="1800" dirty="0" err="1"/>
              <a:t>Exascale</a:t>
            </a:r>
            <a:r>
              <a:rPr lang="en-US" sz="1800" dirty="0"/>
              <a:t> Computing Project (17-SC-20-SC), a collaborative effort of the U.S. Department of Energy Office of Science and the National Nuclear Security Administration. </a:t>
            </a:r>
          </a:p>
          <a:p>
            <a:r>
              <a:rPr lang="en-US" sz="1800" dirty="0"/>
              <a:t>This work was performed in part at the Argonne National Laboratory, which is managed by </a:t>
            </a:r>
            <a:r>
              <a:rPr lang="en-US" sz="1800" dirty="0" err="1"/>
              <a:t>UChicago</a:t>
            </a:r>
            <a:r>
              <a:rPr lang="en-US" sz="1800" dirty="0"/>
              <a:t> Argonne, LLC for the U.S. Department of Energy under Contract No. DE-AC02-06CH11357 </a:t>
            </a:r>
          </a:p>
          <a:p>
            <a:r>
              <a:rPr lang="en-US" sz="1800" dirty="0"/>
              <a:t>Alicia </a:t>
            </a:r>
            <a:r>
              <a:rPr lang="en-US" sz="1800" dirty="0" err="1"/>
              <a:t>Klinvex</a:t>
            </a:r>
            <a:endParaRPr lang="en-US" sz="1800" dirty="0"/>
          </a:p>
          <a:p>
            <a:pPr marL="0" indent="0">
              <a:buNone/>
            </a:pPr>
            <a:endParaRPr lang="en-US" dirty="0"/>
          </a:p>
        </p:txBody>
      </p:sp>
      <p:pic>
        <p:nvPicPr>
          <p:cNvPr id="1025" name="Picture 1" descr="page2image6168">
            <a:extLst>
              <a:ext uri="{FF2B5EF4-FFF2-40B4-BE49-F238E27FC236}">
                <a16:creationId xmlns:a16="http://schemas.microsoft.com/office/drawing/2014/main" id="{7A9C3733-FD49-3D40-A6F3-41BD49BAA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2033" y="843280"/>
            <a:ext cx="13462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574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116057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582020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216516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217556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922061"/>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51352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171897"/>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582941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757129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94706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07550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2DE647-F5C0-4F2C-97DA-4F532D7B7578}"/>
              </a:ext>
            </a:extLst>
          </p:cNvPr>
          <p:cNvSpPr>
            <a:spLocks noGrp="1"/>
          </p:cNvSpPr>
          <p:nvPr>
            <p:ph type="title"/>
          </p:nvPr>
        </p:nvSpPr>
        <p:spPr/>
        <p:txBody>
          <a:bodyPr/>
          <a:lstStyle/>
          <a:p>
            <a:r>
              <a:rPr lang="en-US" dirty="0"/>
              <a:t>Special Notes for Morpheus Tutorial</a:t>
            </a:r>
          </a:p>
        </p:txBody>
      </p:sp>
      <p:sp>
        <p:nvSpPr>
          <p:cNvPr id="8" name="Content Placeholder 7">
            <a:extLst>
              <a:ext uri="{FF2B5EF4-FFF2-40B4-BE49-F238E27FC236}">
                <a16:creationId xmlns:a16="http://schemas.microsoft.com/office/drawing/2014/main" id="{86782541-7948-47ED-8B07-67749268AA04}"/>
              </a:ext>
            </a:extLst>
          </p:cNvPr>
          <p:cNvSpPr>
            <a:spLocks noGrp="1"/>
          </p:cNvSpPr>
          <p:nvPr>
            <p:ph idx="1"/>
          </p:nvPr>
        </p:nvSpPr>
        <p:spPr/>
        <p:txBody>
          <a:bodyPr/>
          <a:lstStyle/>
          <a:p>
            <a:r>
              <a:rPr lang="en-US" dirty="0"/>
              <a:t>A code coverage and testing tutorial can be found at the Morpheus repository </a:t>
            </a:r>
            <a:r>
              <a:rPr lang="en-US" dirty="0" err="1"/>
              <a:t>doxygen</a:t>
            </a:r>
            <a:r>
              <a:rPr lang="en-US" dirty="0"/>
              <a:t> pages</a:t>
            </a:r>
          </a:p>
          <a:p>
            <a:pPr lvl="1"/>
            <a:r>
              <a:rPr lang="en-US" dirty="0">
                <a:hlinkClick r:id="rId2"/>
              </a:rPr>
              <a:t>https://amklinv.github.io/morpheus/index.html</a:t>
            </a:r>
            <a:endParaRPr lang="en-US" dirty="0"/>
          </a:p>
          <a:p>
            <a:r>
              <a:rPr lang="en-US" b="1" dirty="0"/>
              <a:t>STEP 1</a:t>
            </a:r>
            <a:r>
              <a:rPr lang="en-US" dirty="0"/>
              <a:t>: These exercises must be run on your own local machine or on a remote machine that you have access to.</a:t>
            </a:r>
          </a:p>
          <a:p>
            <a:r>
              <a:rPr lang="en-US" dirty="0"/>
              <a:t>If you cannot generate your own </a:t>
            </a:r>
            <a:r>
              <a:rPr lang="en-US" dirty="0" err="1"/>
              <a:t>gcov</a:t>
            </a:r>
            <a:r>
              <a:rPr lang="en-US" dirty="0"/>
              <a:t> output, the associated </a:t>
            </a:r>
            <a:r>
              <a:rPr lang="en-US" dirty="0" err="1"/>
              <a:t>lcov</a:t>
            </a:r>
            <a:r>
              <a:rPr lang="en-US" dirty="0"/>
              <a:t> output is online</a:t>
            </a:r>
          </a:p>
          <a:p>
            <a:pPr lvl="1"/>
            <a:r>
              <a:rPr lang="en-US" dirty="0">
                <a:hlinkClick r:id="rId3"/>
              </a:rPr>
              <a:t>https://amklinv.github.io/morpheus/lcovFiles/index.html</a:t>
            </a:r>
            <a:endParaRPr lang="en-US" dirty="0"/>
          </a:p>
        </p:txBody>
      </p:sp>
    </p:spTree>
    <p:extLst>
      <p:ext uri="{BB962C8B-B14F-4D97-AF65-F5344CB8AC3E}">
        <p14:creationId xmlns:p14="http://schemas.microsoft.com/office/powerpoint/2010/main" val="187098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Code Coverage</a:t>
            </a:r>
          </a:p>
        </p:txBody>
      </p:sp>
    </p:spTree>
    <p:extLst>
      <p:ext uri="{BB962C8B-B14F-4D97-AF65-F5344CB8AC3E}">
        <p14:creationId xmlns:p14="http://schemas.microsoft.com/office/powerpoint/2010/main" val="3878763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3E5-0DA5-B744-AFF0-36FE7B171249}"/>
              </a:ext>
            </a:extLst>
          </p:cNvPr>
          <p:cNvSpPr>
            <a:spLocks noGrp="1"/>
          </p:cNvSpPr>
          <p:nvPr>
            <p:ph type="title"/>
          </p:nvPr>
        </p:nvSpPr>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AA03EFB3-6B45-224E-A12C-AFC25CD8E249}"/>
              </a:ext>
            </a:extLst>
          </p:cNvPr>
          <p:cNvSpPr>
            <a:spLocks noGrp="1"/>
          </p:cNvSpPr>
          <p:nvPr>
            <p:ph idx="1"/>
          </p:nvPr>
        </p:nvSpPr>
        <p:spPr>
          <a:xfrm>
            <a:off x="365760" y="1381760"/>
            <a:ext cx="11369809" cy="4047778"/>
          </a:xfrm>
        </p:spPr>
        <p:txBody>
          <a:bodyPr/>
          <a:lstStyle/>
          <a:p>
            <a:pPr marL="0" indent="0" defTabSz="841247">
              <a:spcBef>
                <a:spcPts val="1200"/>
              </a:spcBef>
              <a:buNone/>
              <a:defRPr sz="2576"/>
            </a:pPr>
            <a:r>
              <a:rPr lang="en-US" dirty="0"/>
              <a:t>Code coverage tools</a:t>
            </a:r>
          </a:p>
          <a:p>
            <a:pPr marL="661294" lvl="1" indent="-342900" defTabSz="841247">
              <a:spcBef>
                <a:spcPts val="700"/>
              </a:spcBef>
              <a:buFont typeface="Arial"/>
              <a:buChar char="•"/>
              <a:defRPr sz="2116"/>
            </a:pPr>
            <a:r>
              <a:rPr lang="en-US" dirty="0"/>
              <a:t>Expose parts of the code that aren’t being tested</a:t>
            </a:r>
          </a:p>
          <a:p>
            <a:pPr marL="661294" lvl="1" indent="-342900" defTabSz="841247">
              <a:spcBef>
                <a:spcPts val="700"/>
              </a:spcBef>
              <a:buFont typeface="Arial"/>
              <a:buChar char="•"/>
              <a:defRPr sz="2116"/>
            </a:pPr>
            <a:r>
              <a:rPr lang="en-US" dirty="0" err="1"/>
              <a:t>gcov</a:t>
            </a:r>
            <a:endParaRPr lang="en-US" dirty="0"/>
          </a:p>
          <a:p>
            <a:pPr marL="972385" lvl="2" indent="-342900" defTabSz="841247">
              <a:spcBef>
                <a:spcPts val="700"/>
              </a:spcBef>
              <a:buFont typeface="Courier New"/>
              <a:buChar char="o"/>
              <a:defRPr sz="1840"/>
            </a:pPr>
            <a:r>
              <a:rPr lang="en-US" dirty="0"/>
              <a:t>standard utility with the GNU compiler collection suite</a:t>
            </a:r>
          </a:p>
          <a:p>
            <a:pPr marL="972385" lvl="2" indent="-342900" defTabSz="841247">
              <a:spcBef>
                <a:spcPts val="700"/>
              </a:spcBef>
              <a:buFont typeface="Courier New"/>
              <a:buChar char="o"/>
              <a:defRPr sz="1840"/>
            </a:pPr>
            <a:r>
              <a:rPr lang="en-US" dirty="0"/>
              <a:t>Compile/link with –coverage &amp; turn off optimization</a:t>
            </a:r>
          </a:p>
          <a:p>
            <a:pPr marL="972385" lvl="2" indent="-342900" defTabSz="841247">
              <a:spcBef>
                <a:spcPts val="700"/>
              </a:spcBef>
              <a:buFont typeface="Courier New"/>
              <a:buChar char="o"/>
              <a:defRPr sz="1840"/>
            </a:pPr>
            <a:r>
              <a:rPr lang="en-US" dirty="0"/>
              <a:t>counts the number of times each statement is executed</a:t>
            </a:r>
          </a:p>
          <a:p>
            <a:pPr marL="661294" lvl="1" indent="-342900" defTabSz="841247">
              <a:spcBef>
                <a:spcPts val="700"/>
              </a:spcBef>
              <a:buFont typeface="Arial"/>
              <a:buChar char="•"/>
              <a:defRPr sz="2116"/>
            </a:pPr>
            <a:r>
              <a:rPr lang="en-US" dirty="0" err="1"/>
              <a:t>lcov</a:t>
            </a:r>
            <a:endParaRPr lang="en-US" dirty="0"/>
          </a:p>
          <a:p>
            <a:pPr marL="972385" lvl="2" indent="-342900" defTabSz="841247">
              <a:spcBef>
                <a:spcPts val="700"/>
              </a:spcBef>
              <a:buFont typeface="Courier New"/>
              <a:buChar char="o"/>
              <a:defRPr sz="1840"/>
            </a:pPr>
            <a:r>
              <a:rPr lang="en-US" dirty="0"/>
              <a:t>a graphical front-end for </a:t>
            </a:r>
            <a:r>
              <a:rPr lang="en-US" dirty="0" err="1"/>
              <a:t>gcov</a:t>
            </a:r>
            <a:endParaRPr lang="en-US" dirty="0"/>
          </a:p>
          <a:p>
            <a:pPr marL="972385" lvl="2" indent="-342900" defTabSz="841247">
              <a:spcBef>
                <a:spcPts val="700"/>
              </a:spcBef>
              <a:buFont typeface="Courier New"/>
              <a:buChar char="o"/>
              <a:defRPr sz="1840"/>
            </a:pPr>
            <a:r>
              <a:rPr lang="en-US" dirty="0"/>
              <a:t>available at </a:t>
            </a:r>
            <a:r>
              <a:rPr lang="en-US" u="sng" dirty="0">
                <a:solidFill>
                  <a:srgbClr val="A03123"/>
                </a:solidFill>
                <a:uFill>
                  <a:solidFill>
                    <a:srgbClr val="A03123"/>
                  </a:solidFill>
                </a:uFill>
                <a:hlinkClick r:id="rId3"/>
              </a:rPr>
              <a:t>http://ltp.sourceforge.net/coverage/lcov.php</a:t>
            </a:r>
            <a:r>
              <a:rPr lang="en-US" dirty="0"/>
              <a:t> </a:t>
            </a:r>
          </a:p>
          <a:p>
            <a:pPr marL="661294" lvl="1" indent="-342900" defTabSz="841247">
              <a:spcBef>
                <a:spcPts val="700"/>
              </a:spcBef>
              <a:buFont typeface="Arial"/>
              <a:buChar char="•"/>
              <a:defRPr sz="2116"/>
            </a:pPr>
            <a:r>
              <a:rPr lang="en-US" dirty="0"/>
              <a:t>Hosted servers (</a:t>
            </a:r>
            <a:r>
              <a:rPr lang="en-US" i="1" dirty="0"/>
              <a:t>e.g.</a:t>
            </a:r>
            <a:r>
              <a:rPr lang="en-US" dirty="0"/>
              <a:t> coveralls, </a:t>
            </a:r>
            <a:r>
              <a:rPr lang="en-US" dirty="0" err="1"/>
              <a:t>codecov</a:t>
            </a:r>
            <a:r>
              <a:rPr lang="en-US" dirty="0"/>
              <a:t>)</a:t>
            </a:r>
          </a:p>
          <a:p>
            <a:pPr marL="981560" lvl="2" indent="-342900" defTabSz="841247">
              <a:spcBef>
                <a:spcPts val="700"/>
              </a:spcBef>
              <a:buFont typeface="Courier New"/>
              <a:buChar char="o"/>
              <a:defRPr sz="2116"/>
            </a:pPr>
            <a:r>
              <a:rPr lang="en-US" dirty="0"/>
              <a:t>graphical visualization of results</a:t>
            </a:r>
          </a:p>
          <a:p>
            <a:pPr marL="981560" lvl="2" indent="-342900" defTabSz="841247">
              <a:spcBef>
                <a:spcPts val="700"/>
              </a:spcBef>
              <a:buFont typeface="Courier New"/>
              <a:buChar char="o"/>
              <a:defRPr sz="2116"/>
            </a:pPr>
            <a:r>
              <a:rPr lang="en-US" dirty="0"/>
              <a:t>push results to server through continuous integration server</a:t>
            </a:r>
          </a:p>
          <a:p>
            <a:pPr marL="0" indent="0">
              <a:buNone/>
            </a:pPr>
            <a:endParaRPr lang="en-US" dirty="0"/>
          </a:p>
        </p:txBody>
      </p:sp>
    </p:spTree>
    <p:extLst>
      <p:ext uri="{BB962C8B-B14F-4D97-AF65-F5344CB8AC3E}">
        <p14:creationId xmlns:p14="http://schemas.microsoft.com/office/powerpoint/2010/main" val="1058584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509028" y="5649389"/>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u="sng" dirty="0">
                <a:solidFill>
                  <a:srgbClr val="A03123"/>
                </a:solidFill>
                <a:uFill>
                  <a:solidFill>
                    <a:srgbClr val="A03123"/>
                  </a:solidFill>
                </a:uFill>
                <a:hlinkClick r:id="rId3"/>
              </a:rPr>
              <a:t>https://github.com/jrdoneal/infrastructure</a:t>
            </a:r>
            <a:endParaRPr lang="en-US" sz="1488" u="sng" dirty="0">
              <a:solidFill>
                <a:srgbClr val="A03123"/>
              </a:solidFill>
              <a:uFill>
                <a:solidFill>
                  <a:srgbClr val="A03123"/>
                </a:solidFill>
              </a:uFill>
              <a:hlinkClick r:id="rId4"/>
            </a:endParaRP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5">
            <a:extLst/>
          </a:blip>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6">
            <a:extLst/>
          </a:blip>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40148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Code Coverage is Popular</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p:txBody>
          <a:bodyPr/>
          <a:lstStyle/>
          <a:p>
            <a:r>
              <a:rPr lang="en-US" dirty="0" err="1"/>
              <a:t>gcov</a:t>
            </a:r>
            <a:r>
              <a:rPr lang="en-US" dirty="0"/>
              <a:t> also works for C and Fortran</a:t>
            </a:r>
          </a:p>
          <a:p>
            <a:r>
              <a:rPr lang="en-US" dirty="0"/>
              <a:t>Other tools exist for other languages</a:t>
            </a:r>
          </a:p>
          <a:p>
            <a:pPr lvl="1">
              <a:buFont typeface="Courier New"/>
              <a:buChar char="o"/>
              <a:defRPr sz="2300"/>
            </a:pPr>
            <a:r>
              <a:rPr lang="en-US" dirty="0" err="1"/>
              <a:t>JCov</a:t>
            </a:r>
            <a:r>
              <a:rPr lang="en-US" dirty="0"/>
              <a:t> for Java</a:t>
            </a:r>
          </a:p>
          <a:p>
            <a:pPr lvl="1">
              <a:buFont typeface="Courier New"/>
              <a:buChar char="o"/>
              <a:defRPr sz="2300"/>
            </a:pPr>
            <a:r>
              <a:rPr lang="en-US" dirty="0" err="1"/>
              <a:t>Coverage.py</a:t>
            </a:r>
            <a:r>
              <a:rPr lang="en-US" dirty="0"/>
              <a:t> for python</a:t>
            </a:r>
          </a:p>
          <a:p>
            <a:pPr lvl="1">
              <a:buFont typeface="Courier New"/>
              <a:buChar char="o"/>
              <a:defRPr sz="2300"/>
            </a:pPr>
            <a:r>
              <a:rPr lang="en-US" dirty="0" err="1"/>
              <a:t>Devel</a:t>
            </a:r>
            <a:r>
              <a:rPr lang="en-US" dirty="0"/>
              <a:t>::Cover for </a:t>
            </a:r>
            <a:r>
              <a:rPr lang="en-US" dirty="0" err="1"/>
              <a:t>perl</a:t>
            </a:r>
            <a:endParaRPr lang="en-US" dirty="0"/>
          </a:p>
          <a:p>
            <a:pPr lvl="1">
              <a:buFont typeface="Courier New"/>
              <a:buChar char="o"/>
              <a:defRPr sz="2300"/>
            </a:pPr>
            <a:r>
              <a:rPr lang="en-US" dirty="0"/>
              <a:t>profile for MATLAB</a:t>
            </a:r>
          </a:p>
          <a:p>
            <a:pPr lvl="1">
              <a:buFont typeface="Courier New"/>
              <a:buChar char="o"/>
              <a:defRPr sz="2300"/>
            </a:pPr>
            <a:r>
              <a:rPr lang="en-US" i="1" dirty="0"/>
              <a:t>etc</a:t>
            </a:r>
            <a:r>
              <a:rPr lang="en-US" dirty="0"/>
              <a:t>.</a:t>
            </a:r>
            <a:endParaRPr lang="en-US" i="1" dirty="0"/>
          </a:p>
          <a:p>
            <a:pPr marL="0" indent="0">
              <a:buNone/>
            </a:pPr>
            <a:endParaRPr lang="en-US" dirty="0"/>
          </a:p>
        </p:txBody>
      </p:sp>
    </p:spTree>
    <p:extLst>
      <p:ext uri="{BB962C8B-B14F-4D97-AF65-F5344CB8AC3E}">
        <p14:creationId xmlns:p14="http://schemas.microsoft.com/office/powerpoint/2010/main" val="264355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a:xfrm>
            <a:off x="5644020" y="3603565"/>
            <a:ext cx="4314628" cy="1159625"/>
          </a:xfrm>
        </p:spPr>
        <p:txBody>
          <a:bodyPr/>
          <a:lstStyle/>
          <a:p>
            <a:r>
              <a:rPr lang="en-US" dirty="0"/>
              <a:t>100% coverage by line</a:t>
            </a:r>
          </a:p>
          <a:p>
            <a:r>
              <a:rPr lang="en-US" dirty="0"/>
              <a:t>Checks 2 of 4 pathways only</a:t>
            </a:r>
          </a:p>
          <a:p>
            <a:r>
              <a:rPr lang="en-US" dirty="0"/>
              <a:t>Possibility for bugs</a:t>
            </a:r>
          </a:p>
        </p:txBody>
      </p:sp>
      <p:pic>
        <p:nvPicPr>
          <p:cNvPr id="7" name="Picture 6">
            <a:extLst>
              <a:ext uri="{FF2B5EF4-FFF2-40B4-BE49-F238E27FC236}">
                <a16:creationId xmlns:a16="http://schemas.microsoft.com/office/drawing/2014/main" id="{CFCE0BE8-B702-7742-B2A2-D20D40F53783}"/>
              </a:ext>
            </a:extLst>
          </p:cNvPr>
          <p:cNvPicPr>
            <a:picLocks noChangeAspect="1"/>
          </p:cNvPicPr>
          <p:nvPr/>
        </p:nvPicPr>
        <p:blipFill>
          <a:blip r:embed="rId3"/>
          <a:stretch>
            <a:fillRect/>
          </a:stretch>
        </p:blipFill>
        <p:spPr>
          <a:xfrm>
            <a:off x="1096960" y="1965962"/>
            <a:ext cx="3849112" cy="3265360"/>
          </a:xfrm>
          <a:prstGeom prst="rect">
            <a:avLst/>
          </a:prstGeom>
        </p:spPr>
      </p:pic>
      <p:pic>
        <p:nvPicPr>
          <p:cNvPr id="8" name="Picture 7">
            <a:extLst>
              <a:ext uri="{FF2B5EF4-FFF2-40B4-BE49-F238E27FC236}">
                <a16:creationId xmlns:a16="http://schemas.microsoft.com/office/drawing/2014/main" id="{1B08D35D-3772-9143-BE31-196DE84CDD27}"/>
              </a:ext>
            </a:extLst>
          </p:cNvPr>
          <p:cNvPicPr>
            <a:picLocks noChangeAspect="1"/>
          </p:cNvPicPr>
          <p:nvPr/>
        </p:nvPicPr>
        <p:blipFill>
          <a:blip r:embed="rId4"/>
          <a:stretch>
            <a:fillRect/>
          </a:stretch>
        </p:blipFill>
        <p:spPr>
          <a:xfrm>
            <a:off x="6433731" y="2265984"/>
            <a:ext cx="2951979" cy="709970"/>
          </a:xfrm>
          <a:prstGeom prst="rect">
            <a:avLst/>
          </a:prstGeom>
        </p:spPr>
      </p:pic>
    </p:spTree>
    <p:extLst>
      <p:ext uri="{BB962C8B-B14F-4D97-AF65-F5344CB8AC3E}">
        <p14:creationId xmlns:p14="http://schemas.microsoft.com/office/powerpoint/2010/main" val="189276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0160A-3118-DC46-8706-07F6E53F9033}"/>
              </a:ext>
            </a:extLst>
          </p:cNvPr>
          <p:cNvSpPr>
            <a:spLocks noGrp="1"/>
          </p:cNvSpPr>
          <p:nvPr>
            <p:ph type="title"/>
          </p:nvPr>
        </p:nvSpPr>
        <p:spPr/>
        <p:txBody>
          <a:bodyPr/>
          <a:lstStyle/>
          <a:p>
            <a:r>
              <a:rPr lang="en-US" dirty="0"/>
              <a:t>Other Code Coverage</a:t>
            </a:r>
          </a:p>
        </p:txBody>
      </p:sp>
      <p:sp>
        <p:nvSpPr>
          <p:cNvPr id="3" name="Content Placeholder 2">
            <a:extLst>
              <a:ext uri="{FF2B5EF4-FFF2-40B4-BE49-F238E27FC236}">
                <a16:creationId xmlns:a16="http://schemas.microsoft.com/office/drawing/2014/main" id="{1FBE5F7F-7197-5B47-B4B8-B28EC095EADF}"/>
              </a:ext>
            </a:extLst>
          </p:cNvPr>
          <p:cNvSpPr>
            <a:spLocks noGrp="1"/>
          </p:cNvSpPr>
          <p:nvPr>
            <p:ph idx="1"/>
          </p:nvPr>
        </p:nvSpPr>
        <p:spPr/>
        <p:txBody>
          <a:bodyPr/>
          <a:lstStyle/>
          <a:p>
            <a:pPr marL="0" indent="0">
              <a:buNone/>
            </a:pPr>
            <a:r>
              <a:rPr lang="en-US" dirty="0"/>
              <a:t>Test Driven Development</a:t>
            </a:r>
          </a:p>
          <a:p>
            <a:r>
              <a:rPr lang="en-US" dirty="0"/>
              <a:t>Covers functionality coevolved with tests</a:t>
            </a:r>
          </a:p>
          <a:p>
            <a:r>
              <a:rPr lang="en-US" dirty="0"/>
              <a:t>Limited if we have only unit tests</a:t>
            </a:r>
          </a:p>
          <a:p>
            <a:endParaRPr lang="en-US" dirty="0"/>
          </a:p>
          <a:p>
            <a:pPr marL="0" indent="0">
              <a:buNone/>
            </a:pPr>
            <a:r>
              <a:rPr lang="en-US" dirty="0"/>
              <a:t>Requirements &amp; Verification</a:t>
            </a:r>
          </a:p>
          <a:p>
            <a:r>
              <a:rPr lang="en-US" dirty="0"/>
              <a:t>Covers higher-level functionality and constraints</a:t>
            </a:r>
          </a:p>
          <a:p>
            <a:r>
              <a:rPr lang="en-US" dirty="0"/>
              <a:t>Depends on completeness</a:t>
            </a:r>
          </a:p>
          <a:p>
            <a:endParaRPr lang="en-US" dirty="0"/>
          </a:p>
        </p:txBody>
      </p:sp>
    </p:spTree>
    <p:extLst>
      <p:ext uri="{BB962C8B-B14F-4D97-AF65-F5344CB8AC3E}">
        <p14:creationId xmlns:p14="http://schemas.microsoft.com/office/powerpoint/2010/main" val="266064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Continuous Integration</a:t>
            </a:r>
          </a:p>
        </p:txBody>
      </p:sp>
    </p:spTree>
    <p:extLst>
      <p:ext uri="{BB962C8B-B14F-4D97-AF65-F5344CB8AC3E}">
        <p14:creationId xmlns:p14="http://schemas.microsoft.com/office/powerpoint/2010/main" val="1557208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2539</TotalTime>
  <Words>1628</Words>
  <Application>Microsoft Macintosh PowerPoint</Application>
  <PresentationFormat>Custom</PresentationFormat>
  <Paragraphs>223</Paragraphs>
  <Slides>28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Black</vt:lpstr>
      <vt:lpstr>Calibri</vt:lpstr>
      <vt:lpstr>Courier New</vt:lpstr>
      <vt:lpstr>Presentations (Wide Screen)</vt:lpstr>
      <vt:lpstr>Code Coverage &amp; Continuous Integration</vt:lpstr>
      <vt:lpstr>License, citation, and acknowledgments  </vt:lpstr>
      <vt:lpstr>PowerPoint Presentation</vt:lpstr>
      <vt:lpstr>How do we determine what other tests are needed?</vt:lpstr>
      <vt:lpstr>Code Coverage Output</vt:lpstr>
      <vt:lpstr>Code Coverage is Popular</vt:lpstr>
      <vt:lpstr>Limitations</vt:lpstr>
      <vt:lpstr>Other Code Coverage</vt:lpstr>
      <vt:lpstr>PowerPoint Presentation</vt:lpstr>
      <vt:lpstr>The Short &amp; Sweet of Continuous Integration</vt:lpstr>
      <vt:lpstr>Work Decomposition</vt:lpstr>
      <vt:lpstr>Error Detection</vt:lpstr>
      <vt:lpstr>Test Servers</vt:lpstr>
      <vt:lpstr>Cloud-based Test Servers</vt:lpstr>
      <vt:lpstr>Continuous integration (CI)</vt:lpstr>
      <vt:lpstr>PowerPoint Presentation</vt:lpstr>
      <vt:lpstr>Agenda</vt:lpstr>
      <vt:lpstr>PowerPoint Presentation</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lpstr>Special Notes for Morpheus Tutorial</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296</cp:revision>
  <cp:lastPrinted>2017-11-02T18:35:01Z</cp:lastPrinted>
  <dcterms:created xsi:type="dcterms:W3CDTF">2018-11-06T17:28:56Z</dcterms:created>
  <dcterms:modified xsi:type="dcterms:W3CDTF">2019-08-06T21:11:56Z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